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Rasputin Light" charset="1" panose="00000000000000000000"/>
      <p:regular r:id="rId15"/>
    </p:embeddedFont>
    <p:embeddedFont>
      <p:font typeface="Rasputin" charset="1" panose="00000000000000000000"/>
      <p:regular r:id="rId16"/>
    </p:embeddedFont>
    <p:embeddedFont>
      <p:font typeface="Rasputin Bold" charset="1" panose="000000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11.png" Type="http://schemas.openxmlformats.org/officeDocument/2006/relationships/image"/><Relationship Id="rId9" Target="../media/image1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png" Type="http://schemas.openxmlformats.org/officeDocument/2006/relationships/image"/><Relationship Id="rId3" Target="../media/image16.svg" Type="http://schemas.openxmlformats.org/officeDocument/2006/relationships/image"/><Relationship Id="rId4" Target="../media/image13.png" Type="http://schemas.openxmlformats.org/officeDocument/2006/relationships/image"/><Relationship Id="rId5" Target="../media/image14.svg" Type="http://schemas.openxmlformats.org/officeDocument/2006/relationships/image"/><Relationship Id="rId6" Target="../media/image17.png" Type="http://schemas.openxmlformats.org/officeDocument/2006/relationships/image"/><Relationship Id="rId7" Target="../media/image1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F67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142669" y="2854437"/>
            <a:ext cx="12002662" cy="3660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99"/>
              </a:lnSpc>
            </a:pPr>
            <a:r>
              <a:rPr lang="en-US" sz="12999">
                <a:solidFill>
                  <a:srgbClr val="FFFFFF"/>
                </a:solidFill>
                <a:latin typeface="Rasputin Light"/>
                <a:ea typeface="Rasputin Light"/>
                <a:cs typeface="Rasputin Light"/>
                <a:sym typeface="Rasputin Light"/>
              </a:rPr>
              <a:t>Trabalho de Português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-2284790" y="-3746425"/>
            <a:ext cx="8857785" cy="8525618"/>
          </a:xfrm>
          <a:custGeom>
            <a:avLst/>
            <a:gdLst/>
            <a:ahLst/>
            <a:cxnLst/>
            <a:rect r="r" b="b" t="t" l="l"/>
            <a:pathLst>
              <a:path h="8525618" w="8857785">
                <a:moveTo>
                  <a:pt x="0" y="0"/>
                </a:moveTo>
                <a:lnTo>
                  <a:pt x="8857785" y="0"/>
                </a:lnTo>
                <a:lnTo>
                  <a:pt x="8857785" y="8525618"/>
                </a:lnTo>
                <a:lnTo>
                  <a:pt x="0" y="85256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6653687">
            <a:off x="10166505" y="4129872"/>
            <a:ext cx="9957653" cy="8663158"/>
          </a:xfrm>
          <a:custGeom>
            <a:avLst/>
            <a:gdLst/>
            <a:ahLst/>
            <a:cxnLst/>
            <a:rect r="r" b="b" t="t" l="l"/>
            <a:pathLst>
              <a:path h="8663158" w="9957653">
                <a:moveTo>
                  <a:pt x="0" y="0"/>
                </a:moveTo>
                <a:lnTo>
                  <a:pt x="9957652" y="0"/>
                </a:lnTo>
                <a:lnTo>
                  <a:pt x="9957652" y="8663157"/>
                </a:lnTo>
                <a:lnTo>
                  <a:pt x="0" y="86631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21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4726396">
            <a:off x="-2659134" y="-900023"/>
            <a:ext cx="5318268" cy="8429531"/>
          </a:xfrm>
          <a:custGeom>
            <a:avLst/>
            <a:gdLst/>
            <a:ahLst/>
            <a:cxnLst/>
            <a:rect r="r" b="b" t="t" l="l"/>
            <a:pathLst>
              <a:path h="8429531" w="5318268">
                <a:moveTo>
                  <a:pt x="0" y="0"/>
                </a:moveTo>
                <a:lnTo>
                  <a:pt x="5318268" y="0"/>
                </a:lnTo>
                <a:lnTo>
                  <a:pt x="5318268" y="8429531"/>
                </a:lnTo>
                <a:lnTo>
                  <a:pt x="0" y="842953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2788089">
            <a:off x="16062525" y="2478011"/>
            <a:ext cx="6565563" cy="10406512"/>
          </a:xfrm>
          <a:custGeom>
            <a:avLst/>
            <a:gdLst/>
            <a:ahLst/>
            <a:cxnLst/>
            <a:rect r="r" b="b" t="t" l="l"/>
            <a:pathLst>
              <a:path h="10406512" w="6565563">
                <a:moveTo>
                  <a:pt x="0" y="0"/>
                </a:moveTo>
                <a:lnTo>
                  <a:pt x="6565563" y="0"/>
                </a:lnTo>
                <a:lnTo>
                  <a:pt x="6565563" y="10406512"/>
                </a:lnTo>
                <a:lnTo>
                  <a:pt x="0" y="1040651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914405" y="6638798"/>
            <a:ext cx="12002662" cy="8966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>
                <a:solidFill>
                  <a:srgbClr val="FFFFFF"/>
                </a:solidFill>
                <a:latin typeface="Rasputin"/>
                <a:ea typeface="Rasputin"/>
                <a:cs typeface="Rasputin"/>
                <a:sym typeface="Rasputin"/>
              </a:rPr>
              <a:t>Nícolas Schuart Raulino 9º Ano 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7CDB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838909" y="-996191"/>
            <a:ext cx="13958156" cy="13434725"/>
          </a:xfrm>
          <a:custGeom>
            <a:avLst/>
            <a:gdLst/>
            <a:ahLst/>
            <a:cxnLst/>
            <a:rect r="r" b="b" t="t" l="l"/>
            <a:pathLst>
              <a:path h="13434725" w="13958156">
                <a:moveTo>
                  <a:pt x="0" y="0"/>
                </a:moveTo>
                <a:lnTo>
                  <a:pt x="13958156" y="0"/>
                </a:lnTo>
                <a:lnTo>
                  <a:pt x="13958156" y="13434725"/>
                </a:lnTo>
                <a:lnTo>
                  <a:pt x="0" y="1343472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7005215">
            <a:off x="7503112" y="3339439"/>
            <a:ext cx="8946815" cy="14180830"/>
          </a:xfrm>
          <a:custGeom>
            <a:avLst/>
            <a:gdLst/>
            <a:ahLst/>
            <a:cxnLst/>
            <a:rect r="r" b="b" t="t" l="l"/>
            <a:pathLst>
              <a:path h="14180830" w="8946815">
                <a:moveTo>
                  <a:pt x="0" y="0"/>
                </a:moveTo>
                <a:lnTo>
                  <a:pt x="8946814" y="0"/>
                </a:lnTo>
                <a:lnTo>
                  <a:pt x="8946814" y="14180830"/>
                </a:lnTo>
                <a:lnTo>
                  <a:pt x="0" y="141808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2700000">
            <a:off x="1197675" y="7787603"/>
            <a:ext cx="571221" cy="571221"/>
          </a:xfrm>
          <a:custGeom>
            <a:avLst/>
            <a:gdLst/>
            <a:ahLst/>
            <a:cxnLst/>
            <a:rect r="r" b="b" t="t" l="l"/>
            <a:pathLst>
              <a:path h="571221" w="571221">
                <a:moveTo>
                  <a:pt x="0" y="0"/>
                </a:moveTo>
                <a:lnTo>
                  <a:pt x="571221" y="0"/>
                </a:lnTo>
                <a:lnTo>
                  <a:pt x="571221" y="571221"/>
                </a:lnTo>
                <a:lnTo>
                  <a:pt x="0" y="57122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5" id="5"/>
          <p:cNvSpPr/>
          <p:nvPr/>
        </p:nvSpPr>
        <p:spPr>
          <a:xfrm flipV="true">
            <a:off x="568280" y="5162550"/>
            <a:ext cx="9610672" cy="19050"/>
          </a:xfrm>
          <a:prstGeom prst="line">
            <a:avLst/>
          </a:prstGeom>
          <a:ln cap="flat" w="3810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6" id="6"/>
          <p:cNvGrpSpPr>
            <a:grpSpLocks noChangeAspect="true"/>
          </p:cNvGrpSpPr>
          <p:nvPr/>
        </p:nvGrpSpPr>
        <p:grpSpPr>
          <a:xfrm rot="0">
            <a:off x="13057999" y="508926"/>
            <a:ext cx="3683493" cy="5836081"/>
            <a:chOff x="0" y="0"/>
            <a:chExt cx="2889504" cy="457809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889504" cy="4578095"/>
            </a:xfrm>
            <a:custGeom>
              <a:avLst/>
              <a:gdLst/>
              <a:ahLst/>
              <a:cxnLst/>
              <a:rect r="r" b="b" t="t" l="l"/>
              <a:pathLst>
                <a:path h="4578095" w="2889504">
                  <a:moveTo>
                    <a:pt x="2889504" y="4578095"/>
                  </a:moveTo>
                  <a:lnTo>
                    <a:pt x="0" y="4578095"/>
                  </a:lnTo>
                  <a:lnTo>
                    <a:pt x="0" y="0"/>
                  </a:lnTo>
                  <a:lnTo>
                    <a:pt x="2889504" y="0"/>
                  </a:lnTo>
                  <a:lnTo>
                    <a:pt x="2889504" y="4578095"/>
                  </a:lnTo>
                  <a:close/>
                </a:path>
              </a:pathLst>
            </a:custGeom>
            <a:blipFill>
              <a:blip r:embed="rId8"/>
              <a:stretch>
                <a:fillRect l="-7" t="0" r="-7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79962" y="-8339"/>
              <a:ext cx="2735990" cy="4570249"/>
            </a:xfrm>
            <a:custGeom>
              <a:avLst/>
              <a:gdLst/>
              <a:ahLst/>
              <a:cxnLst/>
              <a:rect r="r" b="b" t="t" l="l"/>
              <a:pathLst>
                <a:path h="4570249" w="2735990">
                  <a:moveTo>
                    <a:pt x="2638855" y="1402583"/>
                  </a:moveTo>
                  <a:cubicBezTo>
                    <a:pt x="2626026" y="1320605"/>
                    <a:pt x="2611418" y="1239165"/>
                    <a:pt x="2594771" y="1158481"/>
                  </a:cubicBezTo>
                  <a:cubicBezTo>
                    <a:pt x="2523406" y="812615"/>
                    <a:pt x="2350042" y="472459"/>
                    <a:pt x="2045308" y="278730"/>
                  </a:cubicBezTo>
                  <a:cubicBezTo>
                    <a:pt x="1638399" y="20045"/>
                    <a:pt x="1073359" y="0"/>
                    <a:pt x="620636" y="187617"/>
                  </a:cubicBezTo>
                  <a:cubicBezTo>
                    <a:pt x="420323" y="270631"/>
                    <a:pt x="232510" y="398418"/>
                    <a:pt x="141160" y="578658"/>
                  </a:cubicBezTo>
                  <a:cubicBezTo>
                    <a:pt x="14593" y="828384"/>
                    <a:pt x="96353" y="1121629"/>
                    <a:pt x="209790" y="1376384"/>
                  </a:cubicBezTo>
                  <a:cubicBezTo>
                    <a:pt x="323227" y="1631141"/>
                    <a:pt x="469274" y="1885687"/>
                    <a:pt x="467917" y="2160029"/>
                  </a:cubicBezTo>
                  <a:cubicBezTo>
                    <a:pt x="465540" y="2641184"/>
                    <a:pt x="12410" y="3049223"/>
                    <a:pt x="5515" y="3530343"/>
                  </a:cubicBezTo>
                  <a:cubicBezTo>
                    <a:pt x="0" y="3915344"/>
                    <a:pt x="309010" y="4275699"/>
                    <a:pt x="711055" y="4410123"/>
                  </a:cubicBezTo>
                  <a:cubicBezTo>
                    <a:pt x="1189975" y="4570249"/>
                    <a:pt x="1730869" y="4427611"/>
                    <a:pt x="2103878" y="4131080"/>
                  </a:cubicBezTo>
                  <a:cubicBezTo>
                    <a:pt x="2326815" y="3953852"/>
                    <a:pt x="2526737" y="3739892"/>
                    <a:pt x="2617515" y="3466631"/>
                  </a:cubicBezTo>
                  <a:cubicBezTo>
                    <a:pt x="2712162" y="3181727"/>
                    <a:pt x="2735990" y="2877759"/>
                    <a:pt x="2729240" y="2579187"/>
                  </a:cubicBezTo>
                  <a:cubicBezTo>
                    <a:pt x="2720357" y="2186275"/>
                    <a:pt x="2699684" y="1791267"/>
                    <a:pt x="2638855" y="1402583"/>
                  </a:cubicBezTo>
                  <a:close/>
                </a:path>
              </a:pathLst>
            </a:custGeom>
            <a:blipFill>
              <a:blip r:embed="rId9"/>
              <a:stretch>
                <a:fillRect l="-8898" t="0" r="-8898" b="0"/>
              </a:stretch>
            </a:blipFill>
          </p:spPr>
        </p:sp>
      </p:grpSp>
      <p:sp>
        <p:nvSpPr>
          <p:cNvPr name="TextBox 9" id="9"/>
          <p:cNvSpPr txBox="true"/>
          <p:nvPr/>
        </p:nvSpPr>
        <p:spPr>
          <a:xfrm rot="0">
            <a:off x="302808" y="3407916"/>
            <a:ext cx="10607106" cy="14762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519"/>
              </a:lnSpc>
            </a:pPr>
            <a:r>
              <a:rPr lang="en-US" sz="9600">
                <a:solidFill>
                  <a:srgbClr val="FFFFFF"/>
                </a:solidFill>
                <a:latin typeface="Rasputin"/>
                <a:ea typeface="Rasputin"/>
                <a:cs typeface="Rasputin"/>
                <a:sym typeface="Rasputin"/>
              </a:rPr>
              <a:t>O Primeiro Beijo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1001997" y="2776215"/>
            <a:ext cx="6910589" cy="7809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300"/>
              </a:lnSpc>
            </a:pPr>
          </a:p>
        </p:txBody>
      </p:sp>
      <p:sp>
        <p:nvSpPr>
          <p:cNvPr name="TextBox 11" id="11"/>
          <p:cNvSpPr txBox="true"/>
          <p:nvPr/>
        </p:nvSpPr>
        <p:spPr>
          <a:xfrm rot="0">
            <a:off x="568242" y="5095875"/>
            <a:ext cx="9610747" cy="9071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FFFFFF"/>
                </a:solidFill>
                <a:latin typeface="Rasputin Bold"/>
                <a:ea typeface="Rasputin Bold"/>
                <a:cs typeface="Rasputin Bold"/>
                <a:sym typeface="Rasputin Bold"/>
              </a:rPr>
              <a:t>De Clarice Linspector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F67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775407" y="-3636889"/>
            <a:ext cx="8857785" cy="8525618"/>
          </a:xfrm>
          <a:custGeom>
            <a:avLst/>
            <a:gdLst/>
            <a:ahLst/>
            <a:cxnLst/>
            <a:rect r="r" b="b" t="t" l="l"/>
            <a:pathLst>
              <a:path h="8525618" w="8857785">
                <a:moveTo>
                  <a:pt x="0" y="0"/>
                </a:moveTo>
                <a:lnTo>
                  <a:pt x="8857785" y="0"/>
                </a:lnTo>
                <a:lnTo>
                  <a:pt x="8857785" y="8525619"/>
                </a:lnTo>
                <a:lnTo>
                  <a:pt x="0" y="852561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4243551">
            <a:off x="6526536" y="4794885"/>
            <a:ext cx="5915271" cy="9375789"/>
          </a:xfrm>
          <a:custGeom>
            <a:avLst/>
            <a:gdLst/>
            <a:ahLst/>
            <a:cxnLst/>
            <a:rect r="r" b="b" t="t" l="l"/>
            <a:pathLst>
              <a:path h="9375789" w="5915271">
                <a:moveTo>
                  <a:pt x="0" y="0"/>
                </a:moveTo>
                <a:lnTo>
                  <a:pt x="5915270" y="0"/>
                </a:lnTo>
                <a:lnTo>
                  <a:pt x="5915270" y="9375789"/>
                </a:lnTo>
                <a:lnTo>
                  <a:pt x="0" y="93757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0" y="1224533"/>
            <a:ext cx="18288000" cy="4879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 b="true">
                <a:solidFill>
                  <a:srgbClr val="FFFFFF"/>
                </a:solidFill>
                <a:latin typeface="Rasputin Bold"/>
                <a:ea typeface="Rasputin Bold"/>
                <a:cs typeface="Rasputin Bold"/>
                <a:sym typeface="Rasputin Bold"/>
              </a:rPr>
              <a:t>1-O conflito do conto é a hora que a mulher pergunta ao rapaz se ele já tinha beijado uma mulher antes .</a:t>
            </a:r>
          </a:p>
          <a:p>
            <a:pPr algn="ctr">
              <a:lnSpc>
                <a:spcPts val="7699"/>
              </a:lnSpc>
            </a:pPr>
            <a:r>
              <a:rPr lang="en-US" sz="5499" b="true">
                <a:solidFill>
                  <a:srgbClr val="FFFFFF"/>
                </a:solidFill>
                <a:latin typeface="Rasputin Bold"/>
                <a:ea typeface="Rasputin Bold"/>
                <a:cs typeface="Rasputin Bold"/>
                <a:sym typeface="Rasputin Bold"/>
              </a:rPr>
              <a:t>Já o clímax da história é quando o rapaz finalmente beija a sua namorada    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7CDB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1016209">
            <a:off x="-890667" y="4921459"/>
            <a:ext cx="8901994" cy="10457555"/>
          </a:xfrm>
          <a:custGeom>
            <a:avLst/>
            <a:gdLst/>
            <a:ahLst/>
            <a:cxnLst/>
            <a:rect r="r" b="b" t="t" l="l"/>
            <a:pathLst>
              <a:path h="10457555" w="8901994">
                <a:moveTo>
                  <a:pt x="0" y="0"/>
                </a:moveTo>
                <a:lnTo>
                  <a:pt x="8901993" y="0"/>
                </a:lnTo>
                <a:lnTo>
                  <a:pt x="8901993" y="10457555"/>
                </a:lnTo>
                <a:lnTo>
                  <a:pt x="0" y="1045755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8862409">
            <a:off x="11443547" y="-3756415"/>
            <a:ext cx="8901994" cy="10457555"/>
          </a:xfrm>
          <a:custGeom>
            <a:avLst/>
            <a:gdLst/>
            <a:ahLst/>
            <a:cxnLst/>
            <a:rect r="r" b="b" t="t" l="l"/>
            <a:pathLst>
              <a:path h="10457555" w="8901994">
                <a:moveTo>
                  <a:pt x="0" y="0"/>
                </a:moveTo>
                <a:lnTo>
                  <a:pt x="8901994" y="0"/>
                </a:lnTo>
                <a:lnTo>
                  <a:pt x="8901994" y="10457555"/>
                </a:lnTo>
                <a:lnTo>
                  <a:pt x="0" y="1045755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6787978">
            <a:off x="10415856" y="-4885058"/>
            <a:ext cx="7755409" cy="12292435"/>
          </a:xfrm>
          <a:custGeom>
            <a:avLst/>
            <a:gdLst/>
            <a:ahLst/>
            <a:cxnLst/>
            <a:rect r="r" b="b" t="t" l="l"/>
            <a:pathLst>
              <a:path h="12292435" w="7755409">
                <a:moveTo>
                  <a:pt x="0" y="0"/>
                </a:moveTo>
                <a:lnTo>
                  <a:pt x="7755409" y="0"/>
                </a:lnTo>
                <a:lnTo>
                  <a:pt x="7755409" y="12292436"/>
                </a:lnTo>
                <a:lnTo>
                  <a:pt x="0" y="122924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284916" y="1581326"/>
            <a:ext cx="15718168" cy="70195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894"/>
              </a:lnSpc>
            </a:pPr>
            <a:r>
              <a:rPr lang="en-US" sz="5638" b="true">
                <a:solidFill>
                  <a:srgbClr val="000000"/>
                </a:solidFill>
                <a:latin typeface="Rasputin Bold"/>
                <a:ea typeface="Rasputin Bold"/>
                <a:cs typeface="Rasputin Bold"/>
                <a:sym typeface="Rasputin Bold"/>
              </a:rPr>
              <a:t>2- Espaço físico: A fonte e o ônibus de viajem </a:t>
            </a:r>
          </a:p>
          <a:p>
            <a:pPr algn="ctr">
              <a:lnSpc>
                <a:spcPts val="7894"/>
              </a:lnSpc>
            </a:pPr>
            <a:r>
              <a:rPr lang="en-US" sz="5638" b="true">
                <a:solidFill>
                  <a:srgbClr val="000000"/>
                </a:solidFill>
                <a:latin typeface="Rasputin Bold"/>
                <a:ea typeface="Rasputin Bold"/>
                <a:cs typeface="Rasputin Bold"/>
                <a:sym typeface="Rasputin Bold"/>
              </a:rPr>
              <a:t>Espaço psicologico: Perturbado e inquieto </a:t>
            </a:r>
          </a:p>
          <a:p>
            <a:pPr algn="ctr">
              <a:lnSpc>
                <a:spcPts val="7894"/>
              </a:lnSpc>
            </a:pPr>
            <a:r>
              <a:rPr lang="en-US" sz="5638" b="true">
                <a:solidFill>
                  <a:srgbClr val="000000"/>
                </a:solidFill>
                <a:latin typeface="Rasputin Bold"/>
                <a:ea typeface="Rasputin Bold"/>
                <a:cs typeface="Rasputin Bold"/>
                <a:sym typeface="Rasputin Bold"/>
              </a:rPr>
              <a:t>Tempo cronológico: Esta sendo apresentado no passado</a:t>
            </a:r>
          </a:p>
          <a:p>
            <a:pPr algn="ctr">
              <a:lnSpc>
                <a:spcPts val="7894"/>
              </a:lnSpc>
            </a:p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7CDB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704631">
            <a:off x="14297058" y="2361332"/>
            <a:ext cx="6144834" cy="9739650"/>
          </a:xfrm>
          <a:custGeom>
            <a:avLst/>
            <a:gdLst/>
            <a:ahLst/>
            <a:cxnLst/>
            <a:rect r="r" b="b" t="t" l="l"/>
            <a:pathLst>
              <a:path h="9739650" w="6144834">
                <a:moveTo>
                  <a:pt x="0" y="0"/>
                </a:moveTo>
                <a:lnTo>
                  <a:pt x="6144833" y="0"/>
                </a:lnTo>
                <a:lnTo>
                  <a:pt x="6144833" y="9739650"/>
                </a:lnTo>
                <a:lnTo>
                  <a:pt x="0" y="97396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856914" y="2646820"/>
            <a:ext cx="14574172" cy="57113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497"/>
              </a:lnSpc>
            </a:pPr>
            <a:r>
              <a:rPr lang="en-US" sz="6248" b="true">
                <a:solidFill>
                  <a:srgbClr val="142414"/>
                </a:solidFill>
                <a:latin typeface="Rasputin Bold"/>
                <a:ea typeface="Rasputin Bold"/>
                <a:cs typeface="Rasputin Bold"/>
                <a:sym typeface="Rasputin Bold"/>
              </a:rPr>
              <a:t>3-Personagem principal: “Ele”</a:t>
            </a:r>
          </a:p>
          <a:p>
            <a:pPr algn="l">
              <a:lnSpc>
                <a:spcPts val="7497"/>
              </a:lnSpc>
            </a:pPr>
          </a:p>
          <a:p>
            <a:pPr algn="l">
              <a:lnSpc>
                <a:spcPts val="7497"/>
              </a:lnSpc>
            </a:pPr>
            <a:r>
              <a:rPr lang="en-US" sz="6248" b="true">
                <a:solidFill>
                  <a:srgbClr val="142414"/>
                </a:solidFill>
                <a:latin typeface="Rasputin Bold"/>
                <a:ea typeface="Rasputin Bold"/>
                <a:cs typeface="Rasputin Bold"/>
                <a:sym typeface="Rasputin Bold"/>
              </a:rPr>
              <a:t>Personagem secundario: “Ela”</a:t>
            </a:r>
          </a:p>
          <a:p>
            <a:pPr algn="l">
              <a:lnSpc>
                <a:spcPts val="7497"/>
              </a:lnSpc>
            </a:pPr>
          </a:p>
          <a:p>
            <a:pPr algn="l">
              <a:lnSpc>
                <a:spcPts val="7497"/>
              </a:lnSpc>
            </a:pPr>
            <a:r>
              <a:rPr lang="en-US" sz="6248" b="true">
                <a:solidFill>
                  <a:srgbClr val="142414"/>
                </a:solidFill>
                <a:latin typeface="Rasputin Bold"/>
                <a:ea typeface="Rasputin Bold"/>
                <a:cs typeface="Rasputin Bold"/>
                <a:sym typeface="Rasputin Bold"/>
              </a:rPr>
              <a:t>Figurantes: Colegas do menino </a:t>
            </a:r>
          </a:p>
          <a:p>
            <a:pPr algn="l">
              <a:lnSpc>
                <a:spcPts val="7497"/>
              </a:lnSpc>
            </a:pPr>
            <a:r>
              <a:rPr lang="en-US" sz="6248" b="true">
                <a:solidFill>
                  <a:srgbClr val="142414"/>
                </a:solidFill>
                <a:latin typeface="Rasputin Bold"/>
                <a:ea typeface="Rasputin Bold"/>
                <a:cs typeface="Rasputin Bold"/>
                <a:sym typeface="Rasputin Bold"/>
              </a:rPr>
              <a:t> 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-4421762">
            <a:off x="10097818" y="3686697"/>
            <a:ext cx="8901994" cy="10457555"/>
          </a:xfrm>
          <a:custGeom>
            <a:avLst/>
            <a:gdLst/>
            <a:ahLst/>
            <a:cxnLst/>
            <a:rect r="r" b="b" t="t" l="l"/>
            <a:pathLst>
              <a:path h="10457555" w="8901994">
                <a:moveTo>
                  <a:pt x="0" y="0"/>
                </a:moveTo>
                <a:lnTo>
                  <a:pt x="8901994" y="0"/>
                </a:lnTo>
                <a:lnTo>
                  <a:pt x="8901994" y="10457555"/>
                </a:lnTo>
                <a:lnTo>
                  <a:pt x="0" y="1045755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21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5822765">
            <a:off x="-1597075" y="7402747"/>
            <a:ext cx="4764940" cy="4699422"/>
          </a:xfrm>
          <a:custGeom>
            <a:avLst/>
            <a:gdLst/>
            <a:ahLst/>
            <a:cxnLst/>
            <a:rect r="r" b="b" t="t" l="l"/>
            <a:pathLst>
              <a:path h="4699422" w="4764940">
                <a:moveTo>
                  <a:pt x="0" y="0"/>
                </a:moveTo>
                <a:lnTo>
                  <a:pt x="4764940" y="0"/>
                </a:lnTo>
                <a:lnTo>
                  <a:pt x="4764940" y="4699422"/>
                </a:lnTo>
                <a:lnTo>
                  <a:pt x="0" y="469942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F67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486194" y="2182107"/>
            <a:ext cx="15315613" cy="53417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8358"/>
              </a:lnSpc>
            </a:pPr>
            <a:r>
              <a:rPr lang="en-US" b="true" sz="5572">
                <a:solidFill>
                  <a:srgbClr val="FFFFFF"/>
                </a:solidFill>
                <a:latin typeface="Rasputin Bold"/>
                <a:ea typeface="Rasputin Bold"/>
                <a:cs typeface="Rasputin Bold"/>
                <a:sym typeface="Rasputin Bold"/>
              </a:rPr>
              <a:t>4- O narrador é onisciente. Ele conhece os pensamentos e sentimentos do menino, mas também descreve a situação de forma mais ampla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-3412537" y="5299105"/>
            <a:ext cx="8857785" cy="8525618"/>
          </a:xfrm>
          <a:custGeom>
            <a:avLst/>
            <a:gdLst/>
            <a:ahLst/>
            <a:cxnLst/>
            <a:rect r="r" b="b" t="t" l="l"/>
            <a:pathLst>
              <a:path h="8525618" w="8857785">
                <a:moveTo>
                  <a:pt x="0" y="0"/>
                </a:moveTo>
                <a:lnTo>
                  <a:pt x="8857785" y="0"/>
                </a:lnTo>
                <a:lnTo>
                  <a:pt x="8857785" y="8525619"/>
                </a:lnTo>
                <a:lnTo>
                  <a:pt x="0" y="852561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8743839">
            <a:off x="-2596254" y="4920069"/>
            <a:ext cx="5915271" cy="9375789"/>
          </a:xfrm>
          <a:custGeom>
            <a:avLst/>
            <a:gdLst/>
            <a:ahLst/>
            <a:cxnLst/>
            <a:rect r="r" b="b" t="t" l="l"/>
            <a:pathLst>
              <a:path h="9375789" w="5915271">
                <a:moveTo>
                  <a:pt x="0" y="0"/>
                </a:moveTo>
                <a:lnTo>
                  <a:pt x="5915271" y="0"/>
                </a:lnTo>
                <a:lnTo>
                  <a:pt x="5915271" y="9375789"/>
                </a:lnTo>
                <a:lnTo>
                  <a:pt x="0" y="93757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F67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775407" y="-3636889"/>
            <a:ext cx="8857785" cy="8525618"/>
          </a:xfrm>
          <a:custGeom>
            <a:avLst/>
            <a:gdLst/>
            <a:ahLst/>
            <a:cxnLst/>
            <a:rect r="r" b="b" t="t" l="l"/>
            <a:pathLst>
              <a:path h="8525618" w="8857785">
                <a:moveTo>
                  <a:pt x="0" y="0"/>
                </a:moveTo>
                <a:lnTo>
                  <a:pt x="8857785" y="0"/>
                </a:lnTo>
                <a:lnTo>
                  <a:pt x="8857785" y="8525619"/>
                </a:lnTo>
                <a:lnTo>
                  <a:pt x="0" y="852561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4243551">
            <a:off x="6526536" y="4794885"/>
            <a:ext cx="5915271" cy="9375789"/>
          </a:xfrm>
          <a:custGeom>
            <a:avLst/>
            <a:gdLst/>
            <a:ahLst/>
            <a:cxnLst/>
            <a:rect r="r" b="b" t="t" l="l"/>
            <a:pathLst>
              <a:path h="9375789" w="5915271">
                <a:moveTo>
                  <a:pt x="0" y="0"/>
                </a:moveTo>
                <a:lnTo>
                  <a:pt x="5915270" y="0"/>
                </a:lnTo>
                <a:lnTo>
                  <a:pt x="5915270" y="9375789"/>
                </a:lnTo>
                <a:lnTo>
                  <a:pt x="0" y="93757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274444" y="1917437"/>
            <a:ext cx="17739113" cy="59330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61"/>
              </a:lnSpc>
              <a:spcBef>
                <a:spcPct val="0"/>
              </a:spcBef>
            </a:pPr>
            <a:r>
              <a:rPr lang="en-US" b="true" sz="5550">
                <a:solidFill>
                  <a:srgbClr val="FFFFFF"/>
                </a:solidFill>
                <a:latin typeface="Rasputin Bold"/>
                <a:ea typeface="Rasputin Bold"/>
                <a:cs typeface="Rasputin Bold"/>
                <a:sym typeface="Rasputin Bold"/>
              </a:rPr>
              <a:t>5-</a:t>
            </a:r>
            <a:r>
              <a:rPr lang="en-US" b="true" sz="5550">
                <a:solidFill>
                  <a:srgbClr val="FFFFFF"/>
                </a:solidFill>
                <a:latin typeface="Rasputin Bold"/>
                <a:ea typeface="Rasputin Bold"/>
                <a:cs typeface="Rasputin Bold"/>
                <a:sym typeface="Rasputin Bold"/>
              </a:rPr>
              <a:t>A linguagem de "O Primeiro Beijo" é bem poética e foca nas emoções do menino. É fácil de ler e entender, mas cheia de sentimento. Tem poucos diálogos. A vibe nostálgica mostra a beleza e a fragilidade do primeiro amor, fazendo a história ser bem marcante.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7CDB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6159217">
            <a:off x="630772" y="5058223"/>
            <a:ext cx="8901994" cy="10457555"/>
          </a:xfrm>
          <a:custGeom>
            <a:avLst/>
            <a:gdLst/>
            <a:ahLst/>
            <a:cxnLst/>
            <a:rect r="r" b="b" t="t" l="l"/>
            <a:pathLst>
              <a:path h="10457555" w="8901994">
                <a:moveTo>
                  <a:pt x="0" y="0"/>
                </a:moveTo>
                <a:lnTo>
                  <a:pt x="8901994" y="0"/>
                </a:lnTo>
                <a:lnTo>
                  <a:pt x="8901994" y="10457554"/>
                </a:lnTo>
                <a:lnTo>
                  <a:pt x="0" y="104575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6762324">
            <a:off x="4626521" y="5834276"/>
            <a:ext cx="6144834" cy="9739650"/>
          </a:xfrm>
          <a:custGeom>
            <a:avLst/>
            <a:gdLst/>
            <a:ahLst/>
            <a:cxnLst/>
            <a:rect r="r" b="b" t="t" l="l"/>
            <a:pathLst>
              <a:path h="9739650" w="6144834">
                <a:moveTo>
                  <a:pt x="0" y="0"/>
                </a:moveTo>
                <a:lnTo>
                  <a:pt x="6144834" y="0"/>
                </a:lnTo>
                <a:lnTo>
                  <a:pt x="6144834" y="9739650"/>
                </a:lnTo>
                <a:lnTo>
                  <a:pt x="0" y="973965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0" y="1516421"/>
            <a:ext cx="18288000" cy="32822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40"/>
              </a:lnSpc>
              <a:spcBef>
                <a:spcPct val="0"/>
              </a:spcBef>
            </a:pPr>
            <a:r>
              <a:rPr lang="en-US" b="true" sz="5367">
                <a:solidFill>
                  <a:srgbClr val="000000"/>
                </a:solidFill>
                <a:latin typeface="Rasputin Bold"/>
                <a:ea typeface="Rasputin Bold"/>
                <a:cs typeface="Rasputin Bold"/>
                <a:sym typeface="Rasputin Bold"/>
              </a:rPr>
              <a:t>6- A tematica do conto é</a:t>
            </a:r>
            <a:r>
              <a:rPr lang="en-US" b="true" sz="5367">
                <a:solidFill>
                  <a:srgbClr val="000000"/>
                </a:solidFill>
                <a:latin typeface="Rasputin Bold"/>
                <a:ea typeface="Rasputin Bold"/>
                <a:cs typeface="Rasputin Bold"/>
                <a:sym typeface="Rasputin Bold"/>
              </a:rPr>
              <a:t> sobre descobrir o amor e crescer. Fala da ansiedade e da beleza do primeiro beijo, mostrando como os sentimentos podem ser confusos.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0" y="5545665"/>
            <a:ext cx="18288000" cy="25455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54"/>
              </a:lnSpc>
              <a:spcBef>
                <a:spcPct val="0"/>
              </a:spcBef>
            </a:pPr>
            <a:r>
              <a:rPr lang="en-US" b="true" sz="5545">
                <a:solidFill>
                  <a:srgbClr val="000000"/>
                </a:solidFill>
                <a:latin typeface="Rasputin Bold"/>
                <a:ea typeface="Rasputin Bold"/>
                <a:cs typeface="Rasputin Bold"/>
                <a:sym typeface="Rasputin Bold"/>
              </a:rPr>
              <a:t>A lição </a:t>
            </a:r>
            <a:r>
              <a:rPr lang="en-US" b="true" sz="5545">
                <a:solidFill>
                  <a:srgbClr val="000000"/>
                </a:solidFill>
                <a:latin typeface="Rasputin Bold"/>
                <a:ea typeface="Rasputin Bold"/>
                <a:cs typeface="Rasputin Bold"/>
                <a:sym typeface="Rasputin Bold"/>
              </a:rPr>
              <a:t>é que o primeiro amor é importante pra gente crescer e entender os nossos sentimentos.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F67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142669" y="4279900"/>
            <a:ext cx="12002662" cy="1851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99"/>
              </a:lnSpc>
            </a:pPr>
            <a:r>
              <a:rPr lang="en-US" sz="12999">
                <a:solidFill>
                  <a:srgbClr val="FFFFFF"/>
                </a:solidFill>
                <a:latin typeface="Rasputin Light"/>
                <a:ea typeface="Rasputin Light"/>
                <a:cs typeface="Rasputin Light"/>
                <a:sym typeface="Rasputin Light"/>
              </a:rPr>
              <a:t>Obrigado!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-2284790" y="-3746425"/>
            <a:ext cx="8857785" cy="8525618"/>
          </a:xfrm>
          <a:custGeom>
            <a:avLst/>
            <a:gdLst/>
            <a:ahLst/>
            <a:cxnLst/>
            <a:rect r="r" b="b" t="t" l="l"/>
            <a:pathLst>
              <a:path h="8525618" w="8857785">
                <a:moveTo>
                  <a:pt x="0" y="0"/>
                </a:moveTo>
                <a:lnTo>
                  <a:pt x="8857785" y="0"/>
                </a:lnTo>
                <a:lnTo>
                  <a:pt x="8857785" y="8525618"/>
                </a:lnTo>
                <a:lnTo>
                  <a:pt x="0" y="85256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6653687">
            <a:off x="10166505" y="4129872"/>
            <a:ext cx="9957653" cy="8663158"/>
          </a:xfrm>
          <a:custGeom>
            <a:avLst/>
            <a:gdLst/>
            <a:ahLst/>
            <a:cxnLst/>
            <a:rect r="r" b="b" t="t" l="l"/>
            <a:pathLst>
              <a:path h="8663158" w="9957653">
                <a:moveTo>
                  <a:pt x="0" y="0"/>
                </a:moveTo>
                <a:lnTo>
                  <a:pt x="9957652" y="0"/>
                </a:lnTo>
                <a:lnTo>
                  <a:pt x="9957652" y="8663157"/>
                </a:lnTo>
                <a:lnTo>
                  <a:pt x="0" y="86631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21999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4726396">
            <a:off x="1565829" y="-4045273"/>
            <a:ext cx="5318268" cy="8429531"/>
          </a:xfrm>
          <a:custGeom>
            <a:avLst/>
            <a:gdLst/>
            <a:ahLst/>
            <a:cxnLst/>
            <a:rect r="r" b="b" t="t" l="l"/>
            <a:pathLst>
              <a:path h="8429531" w="5318268">
                <a:moveTo>
                  <a:pt x="0" y="0"/>
                </a:moveTo>
                <a:lnTo>
                  <a:pt x="5318268" y="0"/>
                </a:lnTo>
                <a:lnTo>
                  <a:pt x="5318268" y="8429531"/>
                </a:lnTo>
                <a:lnTo>
                  <a:pt x="0" y="842953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5045464">
            <a:off x="10463264" y="6473304"/>
            <a:ext cx="5489002" cy="8700148"/>
          </a:xfrm>
          <a:custGeom>
            <a:avLst/>
            <a:gdLst/>
            <a:ahLst/>
            <a:cxnLst/>
            <a:rect r="r" b="b" t="t" l="l"/>
            <a:pathLst>
              <a:path h="8700148" w="5489002">
                <a:moveTo>
                  <a:pt x="0" y="0"/>
                </a:moveTo>
                <a:lnTo>
                  <a:pt x="5489003" y="0"/>
                </a:lnTo>
                <a:lnTo>
                  <a:pt x="5489003" y="8700148"/>
                </a:lnTo>
                <a:lnTo>
                  <a:pt x="0" y="870014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DAGQjJGbAKY</dc:identifier>
  <dcterms:modified xsi:type="dcterms:W3CDTF">2011-08-01T06:04:30Z</dcterms:modified>
  <cp:revision>1</cp:revision>
  <dc:title>Análise do conto</dc:title>
</cp:coreProperties>
</file>