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396" y="-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789CB-0E74-4EE2-8075-58E7A4E7CFC6}" type="datetimeFigureOut">
              <a:rPr lang="uk-UA" smtClean="0"/>
              <a:pPr/>
              <a:t>11.11.2025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E2C3E-9E69-4C93-B354-1127A4FC8BF4}" type="slidenum">
              <a:rPr lang="uk-UA" smtClean="0"/>
              <a:pPr/>
              <a:t>‹nº›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88640" y="704528"/>
            <a:ext cx="2852936" cy="25545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Berlin Sans FB Demi" pitchFamily="34" charset="0"/>
              </a:rPr>
              <a:t>O panda vermelho é um mamífero, que esta como um dos animais em perigo de extinção da lista vermelha da IUCN.Ele é facilmente encontrado nas regiões com o clima temperados e isso acontece em florestas de Butão,</a:t>
            </a:r>
            <a:r>
              <a:rPr lang="pt-BR" sz="1600" dirty="0" err="1" smtClean="0">
                <a:latin typeface="Berlin Sans FB Demi" pitchFamily="34" charset="0"/>
              </a:rPr>
              <a:t>India</a:t>
            </a:r>
            <a:r>
              <a:rPr lang="pt-BR" sz="1600" dirty="0" smtClean="0">
                <a:latin typeface="Berlin Sans FB Demi" pitchFamily="34" charset="0"/>
              </a:rPr>
              <a:t>,China,Mianmar e Nepal.</a:t>
            </a:r>
            <a:endParaRPr lang="uk-UA" sz="16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3356992" y="704528"/>
            <a:ext cx="2808312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Nome cientifico:</a:t>
            </a:r>
            <a:r>
              <a:rPr lang="pt-BR" sz="1600" dirty="0" err="1" smtClean="0">
                <a:latin typeface="Berlin Sans FB Demi" pitchFamily="34" charset="0"/>
              </a:rPr>
              <a:t>Ailurus</a:t>
            </a:r>
            <a:r>
              <a:rPr lang="pt-BR" sz="1600" dirty="0" smtClean="0">
                <a:latin typeface="Berlin Sans FB Demi" pitchFamily="34" charset="0"/>
              </a:rPr>
              <a:t> </a:t>
            </a:r>
            <a:r>
              <a:rPr lang="pt-BR" sz="1600" dirty="0" err="1" smtClean="0">
                <a:latin typeface="Berlin Sans FB Demi" pitchFamily="34" charset="0"/>
              </a:rPr>
              <a:t>fulgens</a:t>
            </a:r>
            <a:endParaRPr lang="uk-UA" sz="16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88640" y="3368824"/>
            <a:ext cx="2952328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Alimentação:ele come bambu,frutas,ovos,insetos e pequenos roedores.</a:t>
            </a:r>
            <a:endParaRPr lang="uk-UA" sz="16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88640" y="4304928"/>
            <a:ext cx="4104456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Características: possui cabeça arredondada,focinho curto orelhas retas e triangulares.geralmente mede de 56 a 62 cm de </a:t>
            </a:r>
            <a:r>
              <a:rPr lang="pt-BR" sz="1600" dirty="0" err="1" smtClean="0">
                <a:latin typeface="Berlin Sans FB Demi" pitchFamily="34" charset="0"/>
              </a:rPr>
              <a:t>comprimentro</a:t>
            </a:r>
            <a:r>
              <a:rPr lang="pt-BR" sz="1600" dirty="0" smtClean="0">
                <a:latin typeface="Berlin Sans FB Demi" pitchFamily="34" charset="0"/>
              </a:rPr>
              <a:t>, e pode pesar 3,7 a 6,2 kg.</a:t>
            </a:r>
            <a:endParaRPr lang="uk-UA" sz="1600" dirty="0"/>
          </a:p>
        </p:txBody>
      </p:sp>
      <p:pic>
        <p:nvPicPr>
          <p:cNvPr id="11266" name="Picture 2" descr="Rstick Cobertor de panda vermelho fofo cobertor de lã felpudo macio para  sofá-cama 101,6 cm x 127 cm | Amazon.com.b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568624"/>
            <a:ext cx="3240360" cy="2448272"/>
          </a:xfrm>
          <a:prstGeom prst="rect">
            <a:avLst/>
          </a:prstGeom>
          <a:noFill/>
        </p:spPr>
      </p:pic>
      <p:sp>
        <p:nvSpPr>
          <p:cNvPr id="18" name="CaixaDeTexto 17"/>
          <p:cNvSpPr txBox="1"/>
          <p:nvPr/>
        </p:nvSpPr>
        <p:spPr>
          <a:xfrm>
            <a:off x="4941168" y="4376936"/>
            <a:ext cx="1683568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Cor: marrom-avermelhado com a ponta das orelhas brancas</a:t>
            </a:r>
            <a:endParaRPr lang="uk-UA" sz="1600" dirty="0"/>
          </a:p>
        </p:txBody>
      </p:sp>
      <p:pic>
        <p:nvPicPr>
          <p:cNvPr id="1026" name="Picture 2" descr="O Panda Vermelho é incrivelmente FOFO, RARO e por incrível que pareça,  pouco valorizado. Todo mundo conhece os pandas, todo mundo quer salvar os  pandas e todo mundo adora os pandas. Tá,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648" y="5745088"/>
            <a:ext cx="3096344" cy="2808312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3933056" y="5817096"/>
            <a:ext cx="2736304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Tempo de vida:os pandas vermelhos vivem,em media,8 a 10 anos de vida.</a:t>
            </a:r>
            <a:endParaRPr lang="pt-BR" sz="1600" dirty="0">
              <a:latin typeface="Berlin Sans FB Demi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916832" y="128464"/>
            <a:ext cx="295232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Castellar" pitchFamily="18" charset="0"/>
              </a:rPr>
              <a:t>Panda vermelho</a:t>
            </a:r>
            <a:endParaRPr lang="pt-BR" dirty="0">
              <a:latin typeface="Castellar" pitchFamily="18" charset="0"/>
            </a:endParaRPr>
          </a:p>
        </p:txBody>
      </p:sp>
      <p:pic>
        <p:nvPicPr>
          <p:cNvPr id="1028" name="Picture 4" descr="Panda Gigante e Panda Vermelho Simpátricos - Ecologia e Natureza do Chi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61048" y="6825208"/>
            <a:ext cx="2808312" cy="1856656"/>
          </a:xfrm>
          <a:prstGeom prst="rect">
            <a:avLst/>
          </a:prstGeom>
          <a:noFill/>
        </p:spPr>
      </p:pic>
      <p:sp>
        <p:nvSpPr>
          <p:cNvPr id="13" name="CaixaDeTexto 12"/>
          <p:cNvSpPr txBox="1"/>
          <p:nvPr/>
        </p:nvSpPr>
        <p:spPr>
          <a:xfrm>
            <a:off x="548680" y="9201472"/>
            <a:ext cx="5832648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Nomes:Barbara s. g. Martins e </a:t>
            </a:r>
            <a:r>
              <a:rPr lang="pt-BR" sz="1600" dirty="0" err="1" smtClean="0">
                <a:latin typeface="Berlin Sans FB Demi" pitchFamily="34" charset="0"/>
              </a:rPr>
              <a:t>Johanna</a:t>
            </a:r>
            <a:r>
              <a:rPr lang="pt-BR" sz="1600" dirty="0" smtClean="0">
                <a:latin typeface="Berlin Sans FB Demi" pitchFamily="34" charset="0"/>
              </a:rPr>
              <a:t> E. Padilha</a:t>
            </a:r>
            <a:endParaRPr lang="pt-BR" sz="1600" dirty="0">
              <a:latin typeface="Berlin Sans FB Demi" pitchFamily="34" charset="0"/>
            </a:endParaRPr>
          </a:p>
        </p:txBody>
      </p:sp>
      <p:sp>
        <p:nvSpPr>
          <p:cNvPr id="14" name="Sol 13"/>
          <p:cNvSpPr/>
          <p:nvPr/>
        </p:nvSpPr>
        <p:spPr>
          <a:xfrm>
            <a:off x="0" y="0"/>
            <a:ext cx="576064" cy="57606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Estrela de 5 pontas 14"/>
          <p:cNvSpPr/>
          <p:nvPr/>
        </p:nvSpPr>
        <p:spPr>
          <a:xfrm>
            <a:off x="4941168" y="200472"/>
            <a:ext cx="432048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strela de 5 pontas 16"/>
          <p:cNvSpPr/>
          <p:nvPr/>
        </p:nvSpPr>
        <p:spPr>
          <a:xfrm>
            <a:off x="1484784" y="200472"/>
            <a:ext cx="360040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20888" y="128464"/>
            <a:ext cx="2376264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Castellar" pitchFamily="18" charset="0"/>
              </a:rPr>
              <a:t>Arara-azul</a:t>
            </a:r>
            <a:endParaRPr lang="pt-BR" sz="2000" dirty="0">
              <a:latin typeface="Castellar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88640" y="848544"/>
            <a:ext cx="3024336" cy="45243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Também chamada arara-azul-grande, é uma espécie de ave, encontrada no Brasil, que se caracteriza por ser a maior entre os psitacídeos (família </a:t>
            </a:r>
            <a:r>
              <a:rPr lang="pt-BR" sz="1600" dirty="0" err="1" smtClean="0">
                <a:latin typeface="Berlin Sans FB Demi" pitchFamily="34" charset="0"/>
              </a:rPr>
              <a:t>Psittacidae</a:t>
            </a:r>
            <a:r>
              <a:rPr lang="pt-BR" sz="1600" dirty="0" smtClean="0">
                <a:latin typeface="Berlin Sans FB Demi" pitchFamily="34" charset="0"/>
              </a:rPr>
              <a:t>), chegando a atingir mais de um metro de comprimento, medindo-se da ponta do bico à ponta da cauda. Essa espécie habita diferentes formações vegetais, sendo encontrada em formações </a:t>
            </a:r>
            <a:r>
              <a:rPr lang="pt-BR" sz="1600" dirty="0" err="1" smtClean="0">
                <a:latin typeface="Berlin Sans FB Demi" pitchFamily="34" charset="0"/>
              </a:rPr>
              <a:t>savânicas</a:t>
            </a:r>
            <a:r>
              <a:rPr lang="pt-BR" sz="1600" dirty="0" smtClean="0">
                <a:latin typeface="Berlin Sans FB Demi" pitchFamily="34" charset="0"/>
              </a:rPr>
              <a:t> e até em ambientes de floresta no Brasil, Paraguai e Bolívia. As maiores populações dessa espécie de arara são encontradas no Pantanal.</a:t>
            </a:r>
            <a:endParaRPr lang="pt-BR" sz="1600" dirty="0">
              <a:latin typeface="Berlin Sans FB Demi" pitchFamily="34" charset="0"/>
            </a:endParaRPr>
          </a:p>
        </p:txBody>
      </p:sp>
      <p:pic>
        <p:nvPicPr>
          <p:cNvPr id="14338" name="Picture 2" descr="7 curiosidades incríveis sobre a arara-azu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1008" y="1568624"/>
            <a:ext cx="3051720" cy="288032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>
            <a:off x="3356992" y="704528"/>
            <a:ext cx="331236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 nome cientifico:</a:t>
            </a:r>
            <a:r>
              <a:rPr lang="pt-BR" sz="1600" dirty="0" err="1" smtClean="0">
                <a:latin typeface="Berlin Sans FB Demi" pitchFamily="34" charset="0"/>
              </a:rPr>
              <a:t>Anodorhynchus</a:t>
            </a:r>
            <a:r>
              <a:rPr lang="pt-BR" sz="1600" dirty="0" smtClean="0">
                <a:latin typeface="Berlin Sans FB Demi" pitchFamily="34" charset="0"/>
              </a:rPr>
              <a:t> </a:t>
            </a:r>
            <a:r>
              <a:rPr lang="pt-BR" sz="1600" dirty="0" err="1" smtClean="0">
                <a:latin typeface="Berlin Sans FB Demi" pitchFamily="34" charset="0"/>
              </a:rPr>
              <a:t>hyacinthinus</a:t>
            </a:r>
            <a:endParaRPr lang="pt-BR" sz="1600" dirty="0">
              <a:latin typeface="Berlin Sans FB Demi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88640" y="5529064"/>
            <a:ext cx="302433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Alimentação: Esses animais alimentam-se, principalmente, de frutos de palmeiras, tais como buriti, </a:t>
            </a:r>
            <a:r>
              <a:rPr lang="pt-BR" sz="1600" dirty="0" err="1" smtClean="0">
                <a:latin typeface="Berlin Sans FB Demi" pitchFamily="34" charset="0"/>
              </a:rPr>
              <a:t>licuri</a:t>
            </a:r>
            <a:r>
              <a:rPr lang="pt-BR" sz="1600" dirty="0" smtClean="0">
                <a:latin typeface="Berlin Sans FB Demi" pitchFamily="34" charset="0"/>
              </a:rPr>
              <a:t> e macaúba. </a:t>
            </a:r>
            <a:endParaRPr lang="pt-BR" sz="1600" dirty="0">
              <a:latin typeface="Berlin Sans FB Demi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356992" y="4736976"/>
            <a:ext cx="3168352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sz="1600" dirty="0" err="1" smtClean="0">
                <a:latin typeface="Berlin Sans FB Demi" pitchFamily="34" charset="0"/>
              </a:rPr>
              <a:t>Caracteristicas</a:t>
            </a:r>
            <a:r>
              <a:rPr lang="pt-BR" sz="1600" dirty="0" smtClean="0">
                <a:latin typeface="Berlin Sans FB Demi" pitchFamily="34" charset="0"/>
              </a:rPr>
              <a:t>:Uma arara-azul </a:t>
            </a:r>
            <a:r>
              <a:rPr lang="pt-BR" sz="1600" b="1" dirty="0" smtClean="0">
                <a:latin typeface="Berlin Sans FB Demi" pitchFamily="34" charset="0"/>
              </a:rPr>
              <a:t>adulta </a:t>
            </a:r>
            <a:r>
              <a:rPr lang="pt-BR" sz="1600" dirty="0" smtClean="0">
                <a:latin typeface="Berlin Sans FB Demi" pitchFamily="34" charset="0"/>
              </a:rPr>
              <a:t>pode atingir até </a:t>
            </a:r>
            <a:r>
              <a:rPr lang="pt-BR" sz="1600" b="1" dirty="0" smtClean="0">
                <a:latin typeface="Berlin Sans FB Demi" pitchFamily="34" charset="0"/>
              </a:rPr>
              <a:t>um metro de comprimento</a:t>
            </a:r>
            <a:r>
              <a:rPr lang="pt-BR" sz="1600" dirty="0" smtClean="0">
                <a:latin typeface="Berlin Sans FB Demi" pitchFamily="34" charset="0"/>
              </a:rPr>
              <a:t> e pesar até </a:t>
            </a:r>
            <a:r>
              <a:rPr lang="pt-BR" sz="1600" b="1" dirty="0" smtClean="0">
                <a:latin typeface="Berlin Sans FB Demi" pitchFamily="34" charset="0"/>
              </a:rPr>
              <a:t>1,3 kg. </a:t>
            </a:r>
            <a:r>
              <a:rPr lang="pt-BR" sz="1600" dirty="0" smtClean="0">
                <a:latin typeface="Berlin Sans FB Demi" pitchFamily="34" charset="0"/>
              </a:rPr>
              <a:t>Quando nascem os </a:t>
            </a:r>
            <a:r>
              <a:rPr lang="pt-BR" sz="1600" b="1" dirty="0" smtClean="0">
                <a:latin typeface="Berlin Sans FB Demi" pitchFamily="34" charset="0"/>
              </a:rPr>
              <a:t>filhotes</a:t>
            </a:r>
            <a:r>
              <a:rPr lang="pt-BR" sz="1600" dirty="0" smtClean="0">
                <a:latin typeface="Berlin Sans FB Demi" pitchFamily="34" charset="0"/>
              </a:rPr>
              <a:t>, apresentam cerca de </a:t>
            </a:r>
            <a:r>
              <a:rPr lang="pt-BR" sz="1600" b="1" dirty="0" smtClean="0">
                <a:latin typeface="Berlin Sans FB Demi" pitchFamily="34" charset="0"/>
              </a:rPr>
              <a:t>30 gramas </a:t>
            </a:r>
            <a:r>
              <a:rPr lang="pt-BR" sz="1600" dirty="0" smtClean="0">
                <a:latin typeface="Berlin Sans FB Demi" pitchFamily="34" charset="0"/>
              </a:rPr>
              <a:t>e um tamanho de cerca de </a:t>
            </a:r>
            <a:r>
              <a:rPr lang="pt-BR" sz="1600" b="1" dirty="0" smtClean="0">
                <a:latin typeface="Berlin Sans FB Demi" pitchFamily="34" charset="0"/>
              </a:rPr>
              <a:t>82 mm</a:t>
            </a:r>
            <a:r>
              <a:rPr lang="pt-BR" sz="1600" dirty="0" smtClean="0">
                <a:latin typeface="Berlin Sans FB Demi" pitchFamily="34" charset="0"/>
              </a:rPr>
              <a:t>.</a:t>
            </a:r>
            <a:endParaRPr lang="pt-BR" sz="1600" dirty="0">
              <a:latin typeface="Berlin Sans FB Demi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140968" y="6753200"/>
            <a:ext cx="3528392" cy="20621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Cor: Como o nome sugere, destaca-se pela coloração azul de suas penas, mais precisamente da cor azul-cobalto. Um detalhe interessante é que na parte inferior das asas e da longa cauda a coloração não é azul, como no restante do corpo, e sim preta.</a:t>
            </a:r>
            <a:endParaRPr lang="pt-BR" sz="1600" dirty="0">
              <a:latin typeface="Berlin Sans FB Demi" pitchFamily="34" charset="0"/>
            </a:endParaRPr>
          </a:p>
        </p:txBody>
      </p:sp>
      <p:pic>
        <p:nvPicPr>
          <p:cNvPr id="14340" name="Picture 4" descr="Arara-azul-de-lear – Wikipédia, a enciclopédia liv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648" y="6897216"/>
            <a:ext cx="2628900" cy="1733551"/>
          </a:xfrm>
          <a:prstGeom prst="rect">
            <a:avLst/>
          </a:prstGeom>
          <a:noFill/>
        </p:spPr>
      </p:pic>
      <p:sp>
        <p:nvSpPr>
          <p:cNvPr id="12" name="CaixaDeTexto 11"/>
          <p:cNvSpPr txBox="1"/>
          <p:nvPr/>
        </p:nvSpPr>
        <p:spPr>
          <a:xfrm>
            <a:off x="332656" y="9345488"/>
            <a:ext cx="4824536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Berlin Sans FB Demi" pitchFamily="34" charset="0"/>
              </a:rPr>
              <a:t>Nomes:Barbara s. g. Martins e </a:t>
            </a:r>
            <a:r>
              <a:rPr lang="pt-BR" sz="1600" dirty="0" err="1" smtClean="0">
                <a:latin typeface="Berlin Sans FB Demi" pitchFamily="34" charset="0"/>
              </a:rPr>
              <a:t>Johanna</a:t>
            </a:r>
            <a:r>
              <a:rPr lang="pt-BR" sz="1600" dirty="0" smtClean="0">
                <a:latin typeface="Berlin Sans FB Demi" pitchFamily="34" charset="0"/>
              </a:rPr>
              <a:t> E. Padilha</a:t>
            </a:r>
            <a:endParaRPr lang="pt-BR" sz="1600" dirty="0">
              <a:latin typeface="Berlin Sans FB Demi" pitchFamily="34" charset="0"/>
            </a:endParaRPr>
          </a:p>
        </p:txBody>
      </p:sp>
      <p:sp>
        <p:nvSpPr>
          <p:cNvPr id="11" name="Estrela de 5 pontas 10"/>
          <p:cNvSpPr/>
          <p:nvPr/>
        </p:nvSpPr>
        <p:spPr>
          <a:xfrm>
            <a:off x="1988840" y="200472"/>
            <a:ext cx="360040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strela de 5 pontas 12"/>
          <p:cNvSpPr/>
          <p:nvPr/>
        </p:nvSpPr>
        <p:spPr>
          <a:xfrm>
            <a:off x="4869160" y="200472"/>
            <a:ext cx="432048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ol 13"/>
          <p:cNvSpPr/>
          <p:nvPr/>
        </p:nvSpPr>
        <p:spPr>
          <a:xfrm>
            <a:off x="260648" y="200472"/>
            <a:ext cx="576064" cy="57606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288</Words>
  <Application>Microsoft Office PowerPoint</Application>
  <PresentationFormat>Papel A4 (210 x 297 mm)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labebmou03</dc:creator>
  <cp:lastModifiedBy>labebmou04</cp:lastModifiedBy>
  <cp:revision>26</cp:revision>
  <dcterms:created xsi:type="dcterms:W3CDTF">2025-10-14T13:11:49Z</dcterms:created>
  <dcterms:modified xsi:type="dcterms:W3CDTF">2025-11-11T14:08:31Z</dcterms:modified>
</cp:coreProperties>
</file>